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63" r:id="rId10"/>
    <p:sldId id="643" r:id="rId11"/>
    <p:sldId id="650" r:id="rId12"/>
    <p:sldId id="649" r:id="rId13"/>
    <p:sldId id="606" r:id="rId14"/>
    <p:sldId id="593" r:id="rId15"/>
    <p:sldId id="627" r:id="rId16"/>
    <p:sldId id="626" r:id="rId17"/>
    <p:sldId id="621" r:id="rId18"/>
    <p:sldId id="622" r:id="rId19"/>
    <p:sldId id="636" r:id="rId20"/>
    <p:sldId id="591" r:id="rId21"/>
    <p:sldId id="583" r:id="rId22"/>
    <p:sldId id="618" r:id="rId23"/>
    <p:sldId id="619" r:id="rId24"/>
    <p:sldId id="611" r:id="rId25"/>
    <p:sldId id="616" r:id="rId26"/>
    <p:sldId id="630" r:id="rId27"/>
    <p:sldId id="656" r:id="rId28"/>
    <p:sldId id="659" r:id="rId29"/>
    <p:sldId id="661" r:id="rId30"/>
    <p:sldId id="660" r:id="rId31"/>
    <p:sldId id="662" r:id="rId32"/>
    <p:sldId id="664" r:id="rId33"/>
    <p:sldId id="665" r:id="rId34"/>
    <p:sldId id="582" r:id="rId35"/>
    <p:sldId id="384" r:id="rId36"/>
    <p:sldId id="602" r:id="rId37"/>
    <p:sldId id="641" r:id="rId38"/>
    <p:sldId id="637" r:id="rId39"/>
    <p:sldId id="609" r:id="rId40"/>
    <p:sldId id="624" r:id="rId41"/>
    <p:sldId id="658" r:id="rId42"/>
    <p:sldId id="652" r:id="rId43"/>
    <p:sldId id="639" r:id="rId44"/>
    <p:sldId id="640" r:id="rId45"/>
    <p:sldId id="644" r:id="rId46"/>
    <p:sldId id="647" r:id="rId47"/>
    <p:sldId id="646" r:id="rId48"/>
    <p:sldId id="654" r:id="rId49"/>
    <p:sldId id="651" r:id="rId50"/>
    <p:sldId id="657" r:id="rId51"/>
    <p:sldId id="666" r:id="rId52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1" autoAdjust="0"/>
    <p:restoredTop sz="79493" autoAdjust="0"/>
  </p:normalViewPr>
  <p:slideViewPr>
    <p:cSldViewPr>
      <p:cViewPr>
        <p:scale>
          <a:sx n="97" d="100"/>
          <a:sy n="97" d="100"/>
        </p:scale>
        <p:origin x="1856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2019/5/28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2019/5/28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0506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89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-Chun, Chu-Song Chen, and Winston H. Hsu. "Cross-age reference coding for age-invariant face recognition and retrieval."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Conference on Computer Vision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Springer, Cham, 2014.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246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True matches and false matches are in green and red boxes, respectively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53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5" Type="http://schemas.openxmlformats.org/officeDocument/2006/relationships/image" Target="../media/image39.tiff"/><Relationship Id="rId10" Type="http://schemas.openxmlformats.org/officeDocument/2006/relationships/image" Target="../media/image34.tiff"/><Relationship Id="rId4" Type="http://schemas.openxmlformats.org/officeDocument/2006/relationships/image" Target="../media/image25.png"/><Relationship Id="rId9" Type="http://schemas.openxmlformats.org/officeDocument/2006/relationships/image" Target="../media/image33.tiff"/><Relationship Id="rId14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Relationship Id="rId14" Type="http://schemas.openxmlformats.org/officeDocument/2006/relationships/image" Target="../media/image6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dwen.github.io/papers/WenCVPR16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f"/><Relationship Id="rId13" Type="http://schemas.openxmlformats.org/officeDocument/2006/relationships/image" Target="../media/image75.tiff"/><Relationship Id="rId18" Type="http://schemas.openxmlformats.org/officeDocument/2006/relationships/image" Target="../media/image80.tiff"/><Relationship Id="rId3" Type="http://schemas.openxmlformats.org/officeDocument/2006/relationships/image" Target="../media/image65.tiff"/><Relationship Id="rId7" Type="http://schemas.openxmlformats.org/officeDocument/2006/relationships/image" Target="../media/image69.tiff"/><Relationship Id="rId12" Type="http://schemas.openxmlformats.org/officeDocument/2006/relationships/image" Target="../media/image74.tiff"/><Relationship Id="rId17" Type="http://schemas.openxmlformats.org/officeDocument/2006/relationships/image" Target="../media/image79.tif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8.tiff"/><Relationship Id="rId20" Type="http://schemas.openxmlformats.org/officeDocument/2006/relationships/image" Target="../media/image8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tiff"/><Relationship Id="rId11" Type="http://schemas.openxmlformats.org/officeDocument/2006/relationships/image" Target="../media/image73.tiff"/><Relationship Id="rId5" Type="http://schemas.openxmlformats.org/officeDocument/2006/relationships/image" Target="../media/image67.tiff"/><Relationship Id="rId15" Type="http://schemas.openxmlformats.org/officeDocument/2006/relationships/image" Target="../media/image77.tiff"/><Relationship Id="rId10" Type="http://schemas.openxmlformats.org/officeDocument/2006/relationships/image" Target="../media/image72.tiff"/><Relationship Id="rId19" Type="http://schemas.openxmlformats.org/officeDocument/2006/relationships/image" Target="../media/image81.tiff"/><Relationship Id="rId4" Type="http://schemas.openxmlformats.org/officeDocument/2006/relationships/image" Target="../media/image66.tiff"/><Relationship Id="rId9" Type="http://schemas.openxmlformats.org/officeDocument/2006/relationships/image" Target="../media/image71.tiff"/><Relationship Id="rId14" Type="http://schemas.openxmlformats.org/officeDocument/2006/relationships/image" Target="../media/image76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iff"/><Relationship Id="rId13" Type="http://schemas.openxmlformats.org/officeDocument/2006/relationships/image" Target="../media/image93.tiff"/><Relationship Id="rId18" Type="http://schemas.openxmlformats.org/officeDocument/2006/relationships/image" Target="../media/image98.tiff"/><Relationship Id="rId3" Type="http://schemas.openxmlformats.org/officeDocument/2006/relationships/image" Target="../media/image83.tiff"/><Relationship Id="rId7" Type="http://schemas.openxmlformats.org/officeDocument/2006/relationships/image" Target="../media/image87.tiff"/><Relationship Id="rId12" Type="http://schemas.openxmlformats.org/officeDocument/2006/relationships/image" Target="../media/image92.tiff"/><Relationship Id="rId17" Type="http://schemas.openxmlformats.org/officeDocument/2006/relationships/image" Target="../media/image97.tif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6.tiff"/><Relationship Id="rId20" Type="http://schemas.openxmlformats.org/officeDocument/2006/relationships/image" Target="../media/image10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tiff"/><Relationship Id="rId11" Type="http://schemas.openxmlformats.org/officeDocument/2006/relationships/image" Target="../media/image91.tiff"/><Relationship Id="rId5" Type="http://schemas.openxmlformats.org/officeDocument/2006/relationships/image" Target="../media/image85.tiff"/><Relationship Id="rId15" Type="http://schemas.openxmlformats.org/officeDocument/2006/relationships/image" Target="../media/image95.tiff"/><Relationship Id="rId10" Type="http://schemas.openxmlformats.org/officeDocument/2006/relationships/image" Target="../media/image90.tiff"/><Relationship Id="rId19" Type="http://schemas.openxmlformats.org/officeDocument/2006/relationships/image" Target="../media/image99.tiff"/><Relationship Id="rId4" Type="http://schemas.openxmlformats.org/officeDocument/2006/relationships/image" Target="../media/image84.tiff"/><Relationship Id="rId9" Type="http://schemas.openxmlformats.org/officeDocument/2006/relationships/image" Target="../media/image89.tiff"/><Relationship Id="rId14" Type="http://schemas.openxmlformats.org/officeDocument/2006/relationships/image" Target="../media/image9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tiff"/><Relationship Id="rId4" Type="http://schemas.openxmlformats.org/officeDocument/2006/relationships/image" Target="../media/image101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tiff"/><Relationship Id="rId13" Type="http://schemas.openxmlformats.org/officeDocument/2006/relationships/image" Target="../media/image113.tiff"/><Relationship Id="rId18" Type="http://schemas.openxmlformats.org/officeDocument/2006/relationships/image" Target="../media/image118.tiff"/><Relationship Id="rId3" Type="http://schemas.openxmlformats.org/officeDocument/2006/relationships/image" Target="../media/image103.tiff"/><Relationship Id="rId21" Type="http://schemas.openxmlformats.org/officeDocument/2006/relationships/image" Target="../media/image121.tiff"/><Relationship Id="rId7" Type="http://schemas.openxmlformats.org/officeDocument/2006/relationships/image" Target="../media/image107.tiff"/><Relationship Id="rId12" Type="http://schemas.openxmlformats.org/officeDocument/2006/relationships/image" Target="../media/image112.tiff"/><Relationship Id="rId17" Type="http://schemas.openxmlformats.org/officeDocument/2006/relationships/image" Target="../media/image117.tif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16.tiff"/><Relationship Id="rId20" Type="http://schemas.openxmlformats.org/officeDocument/2006/relationships/image" Target="../media/image12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tiff"/><Relationship Id="rId11" Type="http://schemas.openxmlformats.org/officeDocument/2006/relationships/image" Target="../media/image111.tiff"/><Relationship Id="rId5" Type="http://schemas.openxmlformats.org/officeDocument/2006/relationships/image" Target="../media/image105.tiff"/><Relationship Id="rId15" Type="http://schemas.openxmlformats.org/officeDocument/2006/relationships/image" Target="../media/image115.tiff"/><Relationship Id="rId23" Type="http://schemas.openxmlformats.org/officeDocument/2006/relationships/image" Target="../media/image123.tiff"/><Relationship Id="rId10" Type="http://schemas.openxmlformats.org/officeDocument/2006/relationships/image" Target="../media/image110.tiff"/><Relationship Id="rId19" Type="http://schemas.openxmlformats.org/officeDocument/2006/relationships/image" Target="../media/image119.tiff"/><Relationship Id="rId4" Type="http://schemas.openxmlformats.org/officeDocument/2006/relationships/image" Target="../media/image104.tiff"/><Relationship Id="rId9" Type="http://schemas.openxmlformats.org/officeDocument/2006/relationships/image" Target="../media/image109.tiff"/><Relationship Id="rId14" Type="http://schemas.openxmlformats.org/officeDocument/2006/relationships/image" Target="../media/image114.tiff"/><Relationship Id="rId22" Type="http://schemas.openxmlformats.org/officeDocument/2006/relationships/image" Target="../media/image122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tiff"/><Relationship Id="rId13" Type="http://schemas.openxmlformats.org/officeDocument/2006/relationships/image" Target="../media/image134.tiff"/><Relationship Id="rId18" Type="http://schemas.openxmlformats.org/officeDocument/2006/relationships/image" Target="../media/image139.tiff"/><Relationship Id="rId3" Type="http://schemas.openxmlformats.org/officeDocument/2006/relationships/image" Target="../media/image124.tiff"/><Relationship Id="rId7" Type="http://schemas.openxmlformats.org/officeDocument/2006/relationships/image" Target="../media/image128.tiff"/><Relationship Id="rId12" Type="http://schemas.openxmlformats.org/officeDocument/2006/relationships/image" Target="../media/image133.tiff"/><Relationship Id="rId17" Type="http://schemas.openxmlformats.org/officeDocument/2006/relationships/image" Target="../media/image138.tif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37.tiff"/><Relationship Id="rId20" Type="http://schemas.openxmlformats.org/officeDocument/2006/relationships/image" Target="../media/image1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tiff"/><Relationship Id="rId11" Type="http://schemas.openxmlformats.org/officeDocument/2006/relationships/image" Target="../media/image132.tiff"/><Relationship Id="rId5" Type="http://schemas.openxmlformats.org/officeDocument/2006/relationships/image" Target="../media/image126.tiff"/><Relationship Id="rId15" Type="http://schemas.openxmlformats.org/officeDocument/2006/relationships/image" Target="../media/image136.tiff"/><Relationship Id="rId10" Type="http://schemas.openxmlformats.org/officeDocument/2006/relationships/image" Target="../media/image131.tiff"/><Relationship Id="rId19" Type="http://schemas.openxmlformats.org/officeDocument/2006/relationships/image" Target="../media/image140.tiff"/><Relationship Id="rId4" Type="http://schemas.openxmlformats.org/officeDocument/2006/relationships/image" Target="../media/image125.tiff"/><Relationship Id="rId9" Type="http://schemas.openxmlformats.org/officeDocument/2006/relationships/image" Target="../media/image130.tiff"/><Relationship Id="rId14" Type="http://schemas.openxmlformats.org/officeDocument/2006/relationships/image" Target="../media/image135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tiff"/><Relationship Id="rId13" Type="http://schemas.openxmlformats.org/officeDocument/2006/relationships/image" Target="../media/image150.tiff"/><Relationship Id="rId18" Type="http://schemas.openxmlformats.org/officeDocument/2006/relationships/image" Target="../media/image155.tiff"/><Relationship Id="rId3" Type="http://schemas.openxmlformats.org/officeDocument/2006/relationships/image" Target="../media/image124.tiff"/><Relationship Id="rId7" Type="http://schemas.openxmlformats.org/officeDocument/2006/relationships/image" Target="../media/image144.tiff"/><Relationship Id="rId12" Type="http://schemas.openxmlformats.org/officeDocument/2006/relationships/image" Target="../media/image149.tiff"/><Relationship Id="rId17" Type="http://schemas.openxmlformats.org/officeDocument/2006/relationships/image" Target="../media/image154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53.tiff"/><Relationship Id="rId20" Type="http://schemas.openxmlformats.org/officeDocument/2006/relationships/image" Target="../media/image1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tiff"/><Relationship Id="rId11" Type="http://schemas.openxmlformats.org/officeDocument/2006/relationships/image" Target="../media/image148.tiff"/><Relationship Id="rId5" Type="http://schemas.openxmlformats.org/officeDocument/2006/relationships/image" Target="../media/image143.tiff"/><Relationship Id="rId15" Type="http://schemas.openxmlformats.org/officeDocument/2006/relationships/image" Target="../media/image152.tiff"/><Relationship Id="rId10" Type="http://schemas.openxmlformats.org/officeDocument/2006/relationships/image" Target="../media/image147.tiff"/><Relationship Id="rId19" Type="http://schemas.openxmlformats.org/officeDocument/2006/relationships/image" Target="../media/image156.tiff"/><Relationship Id="rId4" Type="http://schemas.openxmlformats.org/officeDocument/2006/relationships/image" Target="../media/image142.tiff"/><Relationship Id="rId9" Type="http://schemas.openxmlformats.org/officeDocument/2006/relationships/image" Target="../media/image146.tiff"/><Relationship Id="rId14" Type="http://schemas.openxmlformats.org/officeDocument/2006/relationships/image" Target="../media/image151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tiff"/><Relationship Id="rId13" Type="http://schemas.openxmlformats.org/officeDocument/2006/relationships/image" Target="../media/image154.tiff"/><Relationship Id="rId18" Type="http://schemas.openxmlformats.org/officeDocument/2006/relationships/image" Target="../media/image161.tiff"/><Relationship Id="rId3" Type="http://schemas.openxmlformats.org/officeDocument/2006/relationships/image" Target="../media/image146.tiff"/><Relationship Id="rId7" Type="http://schemas.openxmlformats.org/officeDocument/2006/relationships/image" Target="../media/image151.tiff"/><Relationship Id="rId12" Type="http://schemas.openxmlformats.org/officeDocument/2006/relationships/image" Target="../media/image159.tiff"/><Relationship Id="rId17" Type="http://schemas.openxmlformats.org/officeDocument/2006/relationships/image" Target="../media/image160.tif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56.tiff"/><Relationship Id="rId20" Type="http://schemas.openxmlformats.org/officeDocument/2006/relationships/image" Target="../media/image1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tiff"/><Relationship Id="rId11" Type="http://schemas.openxmlformats.org/officeDocument/2006/relationships/image" Target="../media/image158.tiff"/><Relationship Id="rId5" Type="http://schemas.openxmlformats.org/officeDocument/2006/relationships/image" Target="../media/image149.tiff"/><Relationship Id="rId15" Type="http://schemas.openxmlformats.org/officeDocument/2006/relationships/image" Target="../media/image155.tiff"/><Relationship Id="rId10" Type="http://schemas.openxmlformats.org/officeDocument/2006/relationships/image" Target="../media/image157.tiff"/><Relationship Id="rId19" Type="http://schemas.openxmlformats.org/officeDocument/2006/relationships/image" Target="../media/image162.tiff"/><Relationship Id="rId4" Type="http://schemas.openxmlformats.org/officeDocument/2006/relationships/image" Target="../media/image147.tiff"/><Relationship Id="rId9" Type="http://schemas.openxmlformats.org/officeDocument/2006/relationships/image" Target="../media/image153.tiff"/><Relationship Id="rId14" Type="http://schemas.openxmlformats.org/officeDocument/2006/relationships/image" Target="../media/image14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63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13" Type="http://schemas.openxmlformats.org/officeDocument/2006/relationships/image" Target="../media/image174.jpg"/><Relationship Id="rId3" Type="http://schemas.openxmlformats.org/officeDocument/2006/relationships/image" Target="../media/image164.jpg"/><Relationship Id="rId7" Type="http://schemas.openxmlformats.org/officeDocument/2006/relationships/image" Target="../media/image168.jpg"/><Relationship Id="rId12" Type="http://schemas.openxmlformats.org/officeDocument/2006/relationships/image" Target="../media/image173.jp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7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jpg"/><Relationship Id="rId11" Type="http://schemas.openxmlformats.org/officeDocument/2006/relationships/image" Target="../media/image172.jpg"/><Relationship Id="rId5" Type="http://schemas.openxmlformats.org/officeDocument/2006/relationships/image" Target="../media/image166.jpg"/><Relationship Id="rId15" Type="http://schemas.openxmlformats.org/officeDocument/2006/relationships/image" Target="../media/image176.jpg"/><Relationship Id="rId10" Type="http://schemas.openxmlformats.org/officeDocument/2006/relationships/image" Target="../media/image171.jpg"/><Relationship Id="rId4" Type="http://schemas.openxmlformats.org/officeDocument/2006/relationships/image" Target="../media/image165.jpg"/><Relationship Id="rId9" Type="http://schemas.openxmlformats.org/officeDocument/2006/relationships/image" Target="../media/image170.jpg"/><Relationship Id="rId14" Type="http://schemas.openxmlformats.org/officeDocument/2006/relationships/image" Target="../media/image17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ieeexplore.ieee.org/document/69096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VGGFace2 (2018)</a:t>
            </a:r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 dataset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Convert the problem to N-ways </a:t>
            </a:r>
            <a:r>
              <a:rPr kumimoji="1" lang="en-US" altLang="zh-TW" dirty="0"/>
              <a:t>classification problem and </a:t>
            </a:r>
            <a:r>
              <a:rPr kumimoji="1" lang="en" altLang="zh-TW" dirty="0"/>
              <a:t>train on </a:t>
            </a:r>
            <a:r>
              <a:rPr kumimoji="1" lang="en-US" altLang="zh-TW" dirty="0"/>
              <a:t>MS-Celeb-1M dataset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Remove the FC layer and get vectors</a:t>
            </a:r>
            <a:r>
              <a:rPr kumimoji="1" lang="en-US" altLang="zh-TW" dirty="0"/>
              <a:t>, and then fine-tune on VGGFace2 as an </a:t>
            </a:r>
            <a:r>
              <a:rPr lang="en-US" altLang="zh-TW" dirty="0"/>
              <a:t>8631-classes classifier</a:t>
            </a:r>
            <a:r>
              <a:rPr lang="zh-TW" altLang="zh-TW" dirty="0"/>
              <a:t> </a:t>
            </a:r>
            <a:endParaRPr kumimoji="1" lang="en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Feature Extractor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330392" y="5156845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672355" y="5155635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2052504" y="5156846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770553" y="5156845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386852" y="5155634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6112516" y="5155634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471761" y="5593119"/>
            <a:ext cx="850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 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492517" y="5593119"/>
            <a:ext cx="116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mismatch 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18136"/>
            <a:ext cx="4176464" cy="41492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A4935E-8525-1F4B-AC14-A7D6EA0B053E}"/>
              </a:ext>
            </a:extLst>
          </p:cNvPr>
          <p:cNvSpPr/>
          <p:nvPr/>
        </p:nvSpPr>
        <p:spPr>
          <a:xfrm>
            <a:off x="1835696" y="1676987"/>
            <a:ext cx="20842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Face verification result</a:t>
            </a:r>
            <a:endParaRPr lang="en-US" altLang="zh-TW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gallery images and 1 image for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AB371B2B-1AC3-C746-8C99-3C1656AA3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r="8376"/>
          <a:stretch/>
        </p:blipFill>
        <p:spPr>
          <a:xfrm>
            <a:off x="827584" y="1574700"/>
            <a:ext cx="7202076" cy="52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Remove 27,703 wrong images after data cleaning</a:t>
            </a:r>
            <a:endParaRPr kumimoji="1" lang="zh-TW" altLang="en-US" dirty="0"/>
          </a:p>
          <a:p>
            <a:pPr marL="366713" lvl="1" indent="0">
              <a:buNone/>
            </a:pPr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475971-E863-1A4C-BE18-5AE84048CC20}"/>
              </a:ext>
            </a:extLst>
          </p:cNvPr>
          <p:cNvGrpSpPr/>
          <p:nvPr/>
        </p:nvGrpSpPr>
        <p:grpSpPr>
          <a:xfrm>
            <a:off x="1274284" y="3068960"/>
            <a:ext cx="5241932" cy="3600403"/>
            <a:chOff x="1274284" y="3068960"/>
            <a:chExt cx="5241932" cy="3600403"/>
          </a:xfrm>
        </p:grpSpPr>
        <p:pic>
          <p:nvPicPr>
            <p:cNvPr id="6" name="圖片 5" descr="一張含有 男人, 個人, 室內, 牆 的圖片&#10;&#10;自動產生的描述">
              <a:extLst>
                <a:ext uri="{FF2B5EF4-FFF2-40B4-BE49-F238E27FC236}">
                  <a16:creationId xmlns:a16="http://schemas.microsoft.com/office/drawing/2014/main" id="{BA16AD20-8E5D-E741-A832-F24654711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3068960"/>
              <a:ext cx="1152128" cy="1152128"/>
            </a:xfrm>
            <a:prstGeom prst="rect">
              <a:avLst/>
            </a:prstGeom>
          </p:spPr>
        </p:pic>
        <p:pic>
          <p:nvPicPr>
            <p:cNvPr id="9" name="圖片 8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06210E83-CBA9-B242-B2F6-7C3A874D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52" y="3068960"/>
              <a:ext cx="1152128" cy="1152128"/>
            </a:xfrm>
            <a:prstGeom prst="rect">
              <a:avLst/>
            </a:prstGeom>
          </p:spPr>
        </p:pic>
        <p:pic>
          <p:nvPicPr>
            <p:cNvPr id="11" name="圖片 10" descr="一張含有 男人, 樹, 個人, 室外 的圖片&#10;&#10;自動產生的描述">
              <a:extLst>
                <a:ext uri="{FF2B5EF4-FFF2-40B4-BE49-F238E27FC236}">
                  <a16:creationId xmlns:a16="http://schemas.microsoft.com/office/drawing/2014/main" id="{DE2EF41C-9B5B-3F41-B71C-C5FC65B9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820" y="3068960"/>
              <a:ext cx="1152128" cy="1152128"/>
            </a:xfrm>
            <a:prstGeom prst="rect">
              <a:avLst/>
            </a:prstGeom>
          </p:spPr>
        </p:pic>
        <p:pic>
          <p:nvPicPr>
            <p:cNvPr id="13" name="圖片 12" descr="一張含有 個人, 男人, 室內, 尋找 的圖片&#10;&#10;自動產生的描述">
              <a:extLst>
                <a:ext uri="{FF2B5EF4-FFF2-40B4-BE49-F238E27FC236}">
                  <a16:creationId xmlns:a16="http://schemas.microsoft.com/office/drawing/2014/main" id="{FA61AA3D-41BE-0542-BCBC-29AF1F23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3068960"/>
              <a:ext cx="1152128" cy="1152128"/>
            </a:xfrm>
            <a:prstGeom prst="rect">
              <a:avLst/>
            </a:prstGeom>
          </p:spPr>
        </p:pic>
        <p:pic>
          <p:nvPicPr>
            <p:cNvPr id="15" name="圖片 14" descr="一張含有 個人, 男人, 建築物, 室外 的圖片&#10;&#10;自動產生的描述">
              <a:extLst>
                <a:ext uri="{FF2B5EF4-FFF2-40B4-BE49-F238E27FC236}">
                  <a16:creationId xmlns:a16="http://schemas.microsoft.com/office/drawing/2014/main" id="{93B053BD-4AFF-164B-81FF-753F4B206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4293097"/>
              <a:ext cx="1152128" cy="1152128"/>
            </a:xfrm>
            <a:prstGeom prst="rect">
              <a:avLst/>
            </a:prstGeom>
          </p:spPr>
        </p:pic>
        <p:pic>
          <p:nvPicPr>
            <p:cNvPr id="17" name="圖片 16" descr="一張含有 個人, 男人, 建築物, 牆 的圖片&#10;&#10;自動產生的描述">
              <a:extLst>
                <a:ext uri="{FF2B5EF4-FFF2-40B4-BE49-F238E27FC236}">
                  <a16:creationId xmlns:a16="http://schemas.microsoft.com/office/drawing/2014/main" id="{9278D8CC-D632-2B43-A243-D8CF39C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4293097"/>
              <a:ext cx="1152128" cy="1152128"/>
            </a:xfrm>
            <a:prstGeom prst="rect">
              <a:avLst/>
            </a:prstGeom>
          </p:spPr>
        </p:pic>
        <p:pic>
          <p:nvPicPr>
            <p:cNvPr id="19" name="圖片 18" descr="一張含有 個人, 男人, 相片, 領帶 的圖片&#10;&#10;自動產生的描述">
              <a:extLst>
                <a:ext uri="{FF2B5EF4-FFF2-40B4-BE49-F238E27FC236}">
                  <a16:creationId xmlns:a16="http://schemas.microsoft.com/office/drawing/2014/main" id="{3F731EE9-4F66-2B46-8FBC-4695D026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48" y="4293097"/>
              <a:ext cx="1152128" cy="1152128"/>
            </a:xfrm>
            <a:prstGeom prst="rect">
              <a:avLst/>
            </a:prstGeom>
          </p:spPr>
        </p:pic>
        <p:pic>
          <p:nvPicPr>
            <p:cNvPr id="21" name="圖片 20" descr="一張含有 個人, 男人, 牆, 室內 的圖片&#10;&#10;自動產生的描述">
              <a:extLst>
                <a:ext uri="{FF2B5EF4-FFF2-40B4-BE49-F238E27FC236}">
                  <a16:creationId xmlns:a16="http://schemas.microsoft.com/office/drawing/2014/main" id="{1B3AEA89-8CF1-A944-AF54-00949DA1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4293097"/>
              <a:ext cx="1152128" cy="1152128"/>
            </a:xfrm>
            <a:prstGeom prst="rect">
              <a:avLst/>
            </a:prstGeom>
          </p:spPr>
        </p:pic>
        <p:pic>
          <p:nvPicPr>
            <p:cNvPr id="23" name="圖片 22" descr="一張含有 個人, 服飾, 笑臉, 假髮 的圖片&#10;&#10;自動產生的描述">
              <a:extLst>
                <a:ext uri="{FF2B5EF4-FFF2-40B4-BE49-F238E27FC236}">
                  <a16:creationId xmlns:a16="http://schemas.microsoft.com/office/drawing/2014/main" id="{D6913A54-0C12-264C-8FB7-EB99C81C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284" y="5517234"/>
              <a:ext cx="1152129" cy="1152129"/>
            </a:xfrm>
            <a:prstGeom prst="rect">
              <a:avLst/>
            </a:prstGeom>
          </p:spPr>
        </p:pic>
        <p:pic>
          <p:nvPicPr>
            <p:cNvPr id="25" name="圖片 24" descr="一張含有 個人, 服飾, 領帶, 穿著 的圖片&#10;&#10;自動產生的描述">
              <a:extLst>
                <a:ext uri="{FF2B5EF4-FFF2-40B4-BE49-F238E27FC236}">
                  <a16:creationId xmlns:a16="http://schemas.microsoft.com/office/drawing/2014/main" id="{BC395E0B-DDFF-EC43-A574-7D3E651C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416" y="5517234"/>
              <a:ext cx="1152128" cy="1152128"/>
            </a:xfrm>
            <a:prstGeom prst="rect">
              <a:avLst/>
            </a:prstGeom>
          </p:spPr>
        </p:pic>
        <p:pic>
          <p:nvPicPr>
            <p:cNvPr id="27" name="圖片 26" descr="一張含有 牆, 個人, 女性, 笑臉 的圖片&#10;&#10;自動產生的描述">
              <a:extLst>
                <a:ext uri="{FF2B5EF4-FFF2-40B4-BE49-F238E27FC236}">
                  <a16:creationId xmlns:a16="http://schemas.microsoft.com/office/drawing/2014/main" id="{4BED9878-4608-5142-AF35-1F55BD36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517234"/>
              <a:ext cx="1152128" cy="1152128"/>
            </a:xfrm>
            <a:prstGeom prst="rect">
              <a:avLst/>
            </a:prstGeom>
          </p:spPr>
        </p:pic>
        <p:pic>
          <p:nvPicPr>
            <p:cNvPr id="29" name="圖片 28" descr="一張含有 個人, 帽, 穿著, 服飾 的圖片&#10;&#10;自動產生的描述">
              <a:extLst>
                <a:ext uri="{FF2B5EF4-FFF2-40B4-BE49-F238E27FC236}">
                  <a16:creationId xmlns:a16="http://schemas.microsoft.com/office/drawing/2014/main" id="{9B3DF6A4-5DFA-FA47-BC9F-0A9D058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680" y="5517232"/>
              <a:ext cx="1152130" cy="1152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94152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11997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 Acc.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0.8439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0.8491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0.0016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0.8620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4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zh-TW" sz="1800" b="0" kern="1200" dirty="0">
                          <a:solidFill>
                            <a:schemeClr val="dk1"/>
                          </a:solidFill>
                          <a:effectLst/>
                          <a:latin typeface="Symbol" pitchFamily="2" charset="2"/>
                          <a:ea typeface="+mn-ea"/>
                          <a:cs typeface="+mn-cs"/>
                        </a:rPr>
                        <a:t>×</a:t>
                      </a:r>
                      <a:r>
                        <a:rPr lang="zh-TW" altLang="zh-TW" b="0" dirty="0">
                          <a:effectLst/>
                          <a:latin typeface="Symbol" pitchFamily="2" charset="2"/>
                        </a:rPr>
                        <a:t> </a:t>
                      </a:r>
                      <a:endParaRPr lang="zh-TW" altLang="en-US" sz="1800" b="0" dirty="0">
                        <a:latin typeface="Symbol" pitchFamily="2" charset="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1445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0.8659 </a:t>
                      </a:r>
                      <a:r>
                        <a:rPr lang="en-US" sz="1800" b="1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b="1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0.8282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0.0014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0.8343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0.0011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0.8504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0.0009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0.8601 </a:t>
                      </a:r>
                      <a:r>
                        <a:rPr lang="en-US" sz="1800" kern="100" dirty="0">
                          <a:effectLst/>
                          <a:latin typeface="Symbol" pitchFamily="2" charset="2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0.0005</a:t>
                      </a:r>
                      <a:endParaRPr lang="zh-TW" sz="20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(cleaning)Performance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26873"/>
              </p:ext>
            </p:extLst>
          </p:nvPr>
        </p:nvGraphicFramePr>
        <p:xfrm>
          <a:off x="323530" y="2060848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25601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766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84.27% (8901/10562)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85.08% (8987/10562)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749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86.22% (9107/10562)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86.61% (9184/10562)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82.65% (8730/10562)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2636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83.32% (8800/10562)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1369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84.95% (8972/10562)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2654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85.99% (9082/10562)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6090957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</a:t>
            </a:r>
          </a:p>
          <a:p>
            <a:pPr lvl="1"/>
            <a:r>
              <a:rPr lang="en-US" altLang="zh-TW" dirty="0"/>
              <a:t>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SOTA</a:t>
            </a:r>
            <a:r>
              <a:rPr lang="en-US" altLang="zh-TW" dirty="0"/>
              <a:t>: 88.1% Rank-1 (882/1002)</a:t>
            </a:r>
          </a:p>
          <a:p>
            <a:pPr lvl="1"/>
            <a:r>
              <a:rPr lang="en-US" altLang="zh-TW" dirty="0"/>
              <a:t>NoAlign: 86.62% Rank-1 (868/1002)</a:t>
            </a:r>
          </a:p>
          <a:p>
            <a:pPr lvl="1"/>
            <a:r>
              <a:rPr lang="en-US" altLang="zh-TW" dirty="0"/>
              <a:t>Align: 87.32% Rank-1 (875/1002)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(1/2)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2420888"/>
            <a:ext cx="749884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27042"/>
              </p:ext>
            </p:extLst>
          </p:nvPr>
        </p:nvGraphicFramePr>
        <p:xfrm>
          <a:off x="321566" y="1818231"/>
          <a:ext cx="7994847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2721127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Aggregation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Rank-1 Acc.(%)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/>
                        <a:t>84.53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(Cross-Age Reference Coding for Age-Invariant Face Recognition and Retrieval)</a:t>
            </a:r>
          </a:p>
          <a:p>
            <a:pPr lvl="1"/>
            <a:r>
              <a:rPr lang="en-US" altLang="zh-TW" dirty="0"/>
              <a:t>contains more than 160,000 images of 2,000 celebrities with age ranging from 16 to 62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face retrieval with three different subsets, 2004-2006, 2007-2009, 2010-2012</a:t>
            </a:r>
          </a:p>
          <a:p>
            <a:pPr lvl="1"/>
            <a:r>
              <a:rPr lang="en-US" altLang="zh-TW" dirty="0"/>
              <a:t>images taken in 2013 are used as query images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F1736-CB99-0345-B001-AB3F5AE9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708920"/>
            <a:ext cx="4710985" cy="28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1266421"/>
          </a:xfrm>
        </p:spPr>
        <p:txBody>
          <a:bodyPr/>
          <a:lstStyle/>
          <a:p>
            <a:r>
              <a:rPr lang="en-US" altLang="zh-TW" dirty="0"/>
              <a:t>CACD </a:t>
            </a:r>
          </a:p>
          <a:p>
            <a:pPr lvl="1"/>
            <a:r>
              <a:rPr lang="en-US" altLang="zh-TW" dirty="0"/>
              <a:t>Mean </a:t>
            </a:r>
            <a:r>
              <a:rPr lang="en-US" altLang="zh-TW"/>
              <a:t>Average Precision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(2/2)  </a:t>
            </a:r>
          </a:p>
        </p:txBody>
      </p:sp>
    </p:spTree>
    <p:extLst>
      <p:ext uri="{BB962C8B-B14F-4D97-AF65-F5344CB8AC3E}">
        <p14:creationId xmlns:p14="http://schemas.microsoft.com/office/powerpoint/2010/main" val="270529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597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151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99.8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-2635196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127410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-1267047" y="4771082"/>
            <a:ext cx="325316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32" idx="3"/>
            <a:endCxn id="88" idx="1"/>
          </p:cNvCxnSpPr>
          <p:nvPr/>
        </p:nvCxnSpPr>
        <p:spPr>
          <a:xfrm>
            <a:off x="282405" y="4771082"/>
            <a:ext cx="296749" cy="3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5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5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395000D-5AA6-4C45-ABFF-394C12FDEE7A}"/>
              </a:ext>
            </a:extLst>
          </p:cNvPr>
          <p:cNvGrpSpPr/>
          <p:nvPr/>
        </p:nvGrpSpPr>
        <p:grpSpPr>
          <a:xfrm>
            <a:off x="-941731" y="4296879"/>
            <a:ext cx="1224136" cy="948406"/>
            <a:chOff x="651161" y="3318585"/>
            <a:chExt cx="1224136" cy="94840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210DDDC-0216-CB47-A104-2BE853C50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161" y="3318585"/>
              <a:ext cx="1224136" cy="948406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971600" y="3400855"/>
              <a:ext cx="432043" cy="5054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151" idx="3"/>
            <a:endCxn id="29" idx="1"/>
          </p:cNvCxnSpPr>
          <p:nvPr/>
        </p:nvCxnSpPr>
        <p:spPr>
          <a:xfrm>
            <a:off x="-2978426" y="4771082"/>
            <a:ext cx="343230" cy="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88115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56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sz="1560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02562" y="4296879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C98DE9-5D00-D646-A582-B12AB8D14D87}"/>
              </a:ext>
            </a:extLst>
          </p:cNvPr>
          <p:cNvSpPr/>
          <p:nvPr/>
        </p:nvSpPr>
        <p:spPr>
          <a:xfrm>
            <a:off x="-5869160" y="4495201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6B57B8-DEFE-CC42-BE50-7EDB3CE20261}"/>
              </a:ext>
            </a:extLst>
          </p:cNvPr>
          <p:cNvSpPr/>
          <p:nvPr/>
        </p:nvSpPr>
        <p:spPr>
          <a:xfrm>
            <a:off x="11876356" y="4894936"/>
            <a:ext cx="288032" cy="786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D74B38-FFDD-244D-96E0-C0F34930AF5E}"/>
              </a:ext>
            </a:extLst>
          </p:cNvPr>
          <p:cNvSpPr txBox="1"/>
          <p:nvPr/>
        </p:nvSpPr>
        <p:spPr>
          <a:xfrm>
            <a:off x="-4202562" y="526413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17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1877210" y="175779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58" y="1459391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169873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78269A-F32C-8549-AFBC-597C753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Alignment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550B960-B17D-FB4A-8B36-264A5E9F3C9C}"/>
              </a:ext>
            </a:extLst>
          </p:cNvPr>
          <p:cNvGrpSpPr>
            <a:grpSpLocks noChangeAspect="1"/>
          </p:cNvGrpSpPr>
          <p:nvPr/>
        </p:nvGrpSpPr>
        <p:grpSpPr>
          <a:xfrm>
            <a:off x="300616" y="3429000"/>
            <a:ext cx="8280920" cy="2125427"/>
            <a:chOff x="232088" y="1628796"/>
            <a:chExt cx="10660975" cy="2736305"/>
          </a:xfrm>
        </p:grpSpPr>
        <p:pic>
          <p:nvPicPr>
            <p:cNvPr id="41" name="圖片 40" descr="一張含有 個人, 男人, 套裝, 服飾 的圖片&#10;&#10;自動產生的描述">
              <a:extLst>
                <a:ext uri="{FF2B5EF4-FFF2-40B4-BE49-F238E27FC236}">
                  <a16:creationId xmlns:a16="http://schemas.microsoft.com/office/drawing/2014/main" id="{A7944B7C-BCAA-F24E-8543-0511800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6" t="20000" r="51575" b="34400"/>
            <a:stretch/>
          </p:blipFill>
          <p:spPr>
            <a:xfrm>
              <a:off x="232088" y="1628796"/>
              <a:ext cx="2304256" cy="2736303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0A34F84-86D7-1748-BFA5-4A330584D6C6}"/>
                </a:ext>
              </a:extLst>
            </p:cNvPr>
            <p:cNvGrpSpPr/>
            <p:nvPr/>
          </p:nvGrpSpPr>
          <p:grpSpPr>
            <a:xfrm>
              <a:off x="2536344" y="1628797"/>
              <a:ext cx="8356719" cy="2736304"/>
              <a:chOff x="2536344" y="1628797"/>
              <a:chExt cx="8356719" cy="2736304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5668C2E-8B8B-9F41-8133-4947A5B11B28}"/>
                  </a:ext>
                </a:extLst>
              </p:cNvPr>
              <p:cNvGrpSpPr/>
              <p:nvPr/>
            </p:nvGrpSpPr>
            <p:grpSpPr>
              <a:xfrm>
                <a:off x="2536344" y="1628797"/>
                <a:ext cx="6140113" cy="2736304"/>
                <a:chOff x="2536344" y="1628797"/>
                <a:chExt cx="6140113" cy="2736304"/>
              </a:xfrm>
            </p:grpSpPr>
            <p:cxnSp>
              <p:nvCxnSpPr>
                <p:cNvPr id="22" name="直線箭頭接點 21">
                  <a:extLst>
                    <a:ext uri="{FF2B5EF4-FFF2-40B4-BE49-F238E27FC236}">
                      <a16:creationId xmlns:a16="http://schemas.microsoft.com/office/drawing/2014/main" id="{CC0F5E98-1117-1A4D-950F-6565B95482C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>
                  <a:off x="2536344" y="2996948"/>
                  <a:ext cx="511899" cy="2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箭頭接點 22">
                  <a:extLst>
                    <a:ext uri="{FF2B5EF4-FFF2-40B4-BE49-F238E27FC236}">
                      <a16:creationId xmlns:a16="http://schemas.microsoft.com/office/drawing/2014/main" id="{A9D68064-FDEF-C543-9CD8-4F2D39D127BA}"/>
                    </a:ext>
                  </a:extLst>
                </p:cNvPr>
                <p:cNvCxnSpPr>
                  <a:cxnSpLocks/>
                  <a:stCxn id="32" idx="3"/>
                  <a:endCxn id="33" idx="1"/>
                </p:cNvCxnSpPr>
                <p:nvPr/>
              </p:nvCxnSpPr>
              <p:spPr>
                <a:xfrm flipV="1">
                  <a:off x="5353370" y="2996949"/>
                  <a:ext cx="509851" cy="1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箭頭接點 25">
                  <a:extLst>
                    <a:ext uri="{FF2B5EF4-FFF2-40B4-BE49-F238E27FC236}">
                      <a16:creationId xmlns:a16="http://schemas.microsoft.com/office/drawing/2014/main" id="{FA8D62EC-C027-7045-BAF9-E67D4CF301C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>
                  <a:off x="8167477" y="2996949"/>
                  <a:ext cx="508980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圖片 31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0344C33C-0CF7-7640-A9A8-B726CA4B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60" t="19901" r="51640" b="34499"/>
                <a:stretch/>
              </p:blipFill>
              <p:spPr>
                <a:xfrm>
                  <a:off x="3049114" y="1628798"/>
                  <a:ext cx="2304256" cy="2736303"/>
                </a:xfrm>
                <a:prstGeom prst="rect">
                  <a:avLst/>
                </a:prstGeom>
              </p:spPr>
            </p:pic>
            <p:pic>
              <p:nvPicPr>
                <p:cNvPr id="33" name="圖片 32" descr="一張含有 個人, 套裝, 男人, 服飾 的圖片&#10;&#10;自動產生的描述">
                  <a:extLst>
                    <a:ext uri="{FF2B5EF4-FFF2-40B4-BE49-F238E27FC236}">
                      <a16:creationId xmlns:a16="http://schemas.microsoft.com/office/drawing/2014/main" id="{A2AC70F8-6057-B04F-85B2-C962BDB25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26" t="20000" r="51575" b="34400"/>
                <a:stretch/>
              </p:blipFill>
              <p:spPr>
                <a:xfrm>
                  <a:off x="5863221" y="1628797"/>
                  <a:ext cx="2304256" cy="2736303"/>
                </a:xfrm>
                <a:prstGeom prst="rect">
                  <a:avLst/>
                </a:prstGeom>
              </p:spPr>
            </p:pic>
          </p:grpSp>
          <p:pic>
            <p:nvPicPr>
              <p:cNvPr id="42" name="圖片 41" descr="一張含有 個人, 男人, 領帶, 室內 的圖片&#10;&#10;自動產生的描述">
                <a:extLst>
                  <a:ext uri="{FF2B5EF4-FFF2-40B4-BE49-F238E27FC236}">
                    <a16:creationId xmlns:a16="http://schemas.microsoft.com/office/drawing/2014/main" id="{21139CD0-2070-3B42-A6AE-38EE2F12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93"/>
              <a:stretch/>
            </p:blipFill>
            <p:spPr>
              <a:xfrm>
                <a:off x="8676457" y="1628797"/>
                <a:ext cx="2216606" cy="2736302"/>
              </a:xfrm>
              <a:prstGeom prst="rect">
                <a:avLst/>
              </a:prstGeom>
            </p:spPr>
          </p:pic>
        </p:grpSp>
      </p:grp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033C7F33-E0D5-A54E-B6B4-2BCB4AD2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943859"/>
          </a:xfrm>
        </p:spPr>
        <p:txBody>
          <a:bodyPr/>
          <a:lstStyle/>
          <a:p>
            <a:r>
              <a:rPr kumimoji="1" lang="en-US" altLang="zh-TW" dirty="0"/>
              <a:t>Dlib</a:t>
            </a:r>
          </a:p>
          <a:p>
            <a:pPr lvl="1"/>
            <a:r>
              <a:rPr lang="en-US" altLang="zh-TW" dirty="0">
                <a:hlinkClick r:id="rId7"/>
              </a:rPr>
              <a:t>V Kazemi, “</a:t>
            </a:r>
            <a:r>
              <a:rPr kumimoji="1" lang="en-US" altLang="zh-TW" dirty="0">
                <a:hlinkClick r:id="rId7"/>
              </a:rPr>
              <a:t>One millisecond face alignment with an ensemble of regression trees.”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2D alignment to get the canonical view of a 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76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103695</TotalTime>
  <Words>3504</Words>
  <Application>Microsoft Macintosh PowerPoint</Application>
  <PresentationFormat>如螢幕大小 (4:3)</PresentationFormat>
  <Paragraphs>963</Paragraphs>
  <Slides>51</Slides>
  <Notes>47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2" baseType="lpstr">
      <vt:lpstr>Microsoft JhengHei</vt:lpstr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 of Face Alignment</vt:lpstr>
      <vt:lpstr>Method of Face Feature Extractor</vt:lpstr>
      <vt:lpstr>Method of Approximate Nearest Neighbor </vt:lpstr>
      <vt:lpstr>Method of Re-ranking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 </vt:lpstr>
      <vt:lpstr>Experiments of Face Identification (1/2)  </vt:lpstr>
      <vt:lpstr>Experiments of Face Identification  </vt:lpstr>
      <vt:lpstr>Experiments of Face Identification (2/2)  </vt:lpstr>
      <vt:lpstr>Experiments of Face Identification (2/2)  </vt:lpstr>
      <vt:lpstr>Conclusion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Experiments of Face Identification  </vt:lpstr>
      <vt:lpstr>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4869</cp:revision>
  <dcterms:created xsi:type="dcterms:W3CDTF">2008-11-09T17:03:56Z</dcterms:created>
  <dcterms:modified xsi:type="dcterms:W3CDTF">2019-05-28T07:18:12Z</dcterms:modified>
</cp:coreProperties>
</file>